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56" r:id="rId2"/>
    <p:sldId id="257" r:id="rId3"/>
    <p:sldId id="261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125" d="100"/>
          <a:sy n="125" d="100"/>
        </p:scale>
        <p:origin x="72" y="-20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0459D4-C5A7-4782-9D43-253B5A1E98C7}" type="datetimeFigureOut">
              <a:rPr lang="hr-HR" smtClean="0"/>
              <a:t>13.2.2025.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D20158-D96E-4D9A-B0B5-BEF1C36D750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79575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D20158-D96E-4D9A-B0B5-BEF1C36D7508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13329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22AD-AE1E-46BC-A425-CBBC848230AE}" type="datetimeFigureOut">
              <a:rPr lang="hr-HR" smtClean="0"/>
              <a:t>12.2.2025.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B188C-53F4-43B2-86F2-EA5F3F89DF5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18944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22AD-AE1E-46BC-A425-CBBC848230AE}" type="datetimeFigureOut">
              <a:rPr lang="hr-HR" smtClean="0"/>
              <a:t>12.2.2025.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B188C-53F4-43B2-86F2-EA5F3F89DF5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44611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22AD-AE1E-46BC-A425-CBBC848230AE}" type="datetimeFigureOut">
              <a:rPr lang="hr-HR" smtClean="0"/>
              <a:t>12.2.2025.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B188C-53F4-43B2-86F2-EA5F3F89DF5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46980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22AD-AE1E-46BC-A425-CBBC848230AE}" type="datetimeFigureOut">
              <a:rPr lang="hr-HR" smtClean="0"/>
              <a:t>12.2.2025.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B188C-53F4-43B2-86F2-EA5F3F89DF5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92107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22AD-AE1E-46BC-A425-CBBC848230AE}" type="datetimeFigureOut">
              <a:rPr lang="hr-HR" smtClean="0"/>
              <a:t>12.2.2025.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B188C-53F4-43B2-86F2-EA5F3F89DF5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38230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22AD-AE1E-46BC-A425-CBBC848230AE}" type="datetimeFigureOut">
              <a:rPr lang="hr-HR" smtClean="0"/>
              <a:t>12.2.2025.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B188C-53F4-43B2-86F2-EA5F3F89DF5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70022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22AD-AE1E-46BC-A425-CBBC848230AE}" type="datetimeFigureOut">
              <a:rPr lang="hr-HR" smtClean="0"/>
              <a:t>12.2.2025.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B188C-53F4-43B2-86F2-EA5F3F89DF5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56565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22AD-AE1E-46BC-A425-CBBC848230AE}" type="datetimeFigureOut">
              <a:rPr lang="hr-HR" smtClean="0"/>
              <a:t>12.2.2025.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B188C-53F4-43B2-86F2-EA5F3F89DF5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38182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22AD-AE1E-46BC-A425-CBBC848230AE}" type="datetimeFigureOut">
              <a:rPr lang="hr-HR" smtClean="0"/>
              <a:t>12.2.2025.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B188C-53F4-43B2-86F2-EA5F3F89DF5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69313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22AD-AE1E-46BC-A425-CBBC848230AE}" type="datetimeFigureOut">
              <a:rPr lang="hr-HR" smtClean="0"/>
              <a:t>12.2.2025.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B188C-53F4-43B2-86F2-EA5F3F89DF5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97193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22AD-AE1E-46BC-A425-CBBC848230AE}" type="datetimeFigureOut">
              <a:rPr lang="hr-HR" smtClean="0"/>
              <a:t>12.2.2025.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B188C-53F4-43B2-86F2-EA5F3F89DF5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44049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6FF222AD-AE1E-46BC-A425-CBBC848230AE}" type="datetimeFigureOut">
              <a:rPr lang="hr-HR" smtClean="0"/>
              <a:t>12.2.2025.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00EB188C-53F4-43B2-86F2-EA5F3F89DF5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027422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net&#10;&#10;Description automatically generated">
            <a:extLst>
              <a:ext uri="{FF2B5EF4-FFF2-40B4-BE49-F238E27FC236}">
                <a16:creationId xmlns:a16="http://schemas.microsoft.com/office/drawing/2014/main" id="{9228F1BF-7C90-AC17-67C0-4DA7DF0E1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40" b="12813"/>
          <a:stretch/>
        </p:blipFill>
        <p:spPr>
          <a:xfrm>
            <a:off x="140697" y="12058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9C32BF-C9BC-DEB8-52E9-207DFB17C7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rgbClr val="FFFFFF"/>
                </a:solidFill>
              </a:rPr>
              <a:t>Sjećanja budućnosti</a:t>
            </a:r>
            <a:br>
              <a:rPr lang="hr-HR" dirty="0">
                <a:solidFill>
                  <a:srgbClr val="FFFFFF"/>
                </a:solidFill>
              </a:rPr>
            </a:br>
            <a:endParaRPr lang="hr-HR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568860-762A-39F7-8C78-8634DA8CF8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 fontScale="92500" lnSpcReduction="20000"/>
          </a:bodyPr>
          <a:lstStyle/>
          <a:p>
            <a:r>
              <a:rPr lang="hr-HR" dirty="0">
                <a:solidFill>
                  <a:srgbClr val="FFFFFF"/>
                </a:solidFill>
              </a:rPr>
              <a:t>predstava fizičkog kazališta i radionica</a:t>
            </a:r>
          </a:p>
          <a:p>
            <a:r>
              <a:rPr lang="hr-HR" dirty="0">
                <a:solidFill>
                  <a:srgbClr val="FFFFFF"/>
                </a:solidFill>
              </a:rPr>
              <a:t>Rijeka, Osijek, Varaždin</a:t>
            </a:r>
          </a:p>
          <a:p>
            <a:r>
              <a:rPr lang="hr-HR" dirty="0">
                <a:solidFill>
                  <a:srgbClr val="FFFFFF"/>
                </a:solidFill>
              </a:rPr>
              <a:t>2025.</a:t>
            </a:r>
          </a:p>
        </p:txBody>
      </p:sp>
    </p:spTree>
    <p:extLst>
      <p:ext uri="{BB962C8B-B14F-4D97-AF65-F5344CB8AC3E}">
        <p14:creationId xmlns:p14="http://schemas.microsoft.com/office/powerpoint/2010/main" val="6787552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7E336D-658E-60C8-AB0B-7277DA665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09927"/>
          </a:xfrm>
        </p:spPr>
        <p:txBody>
          <a:bodyPr anchor="b">
            <a:normAutofit/>
          </a:bodyPr>
          <a:lstStyle/>
          <a:p>
            <a:r>
              <a:rPr lang="hr-HR" sz="5600" dirty="0"/>
              <a:t>Umjetnička istraživanja</a:t>
            </a:r>
          </a:p>
        </p:txBody>
      </p:sp>
      <p:pic>
        <p:nvPicPr>
          <p:cNvPr id="7" name="Picture 6" descr="A person dancing with a curtain&#10;&#10;Description automatically generated">
            <a:extLst>
              <a:ext uri="{FF2B5EF4-FFF2-40B4-BE49-F238E27FC236}">
                <a16:creationId xmlns:a16="http://schemas.microsoft.com/office/drawing/2014/main" id="{CD292AED-3F74-C821-669F-9EB2DEF68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" r="-1" b="437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4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58155-BCA1-FA63-298C-397037E70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711358" cy="348386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r-HR" sz="1800" b="1" dirty="0">
                <a:latin typeface="Abadi" panose="020F0502020204030204" pitchFamily="34" charset="0"/>
              </a:rPr>
              <a:t>Magično kazalište – zrcaLJenja (Rijeka, 2023.)</a:t>
            </a:r>
          </a:p>
          <a:p>
            <a:pPr marL="457200" lvl="1" indent="0">
              <a:lnSpc>
                <a:spcPct val="160000"/>
              </a:lnSpc>
              <a:buNone/>
            </a:pPr>
            <a:r>
              <a:rPr lang="hr-HR" sz="1200" i="0" dirty="0">
                <a:effectLst/>
                <a:latin typeface="Abadi" panose="020F0502020204030204" pitchFamily="34" charset="0"/>
              </a:rPr>
              <a:t>Koncept i umjetničko vodstvo: Ivana Peranić</a:t>
            </a:r>
            <a:br>
              <a:rPr lang="hr-HR" sz="1200" i="0" dirty="0">
                <a:effectLst/>
                <a:latin typeface="Abadi" panose="020F0502020204030204" pitchFamily="34" charset="0"/>
              </a:rPr>
            </a:br>
            <a:r>
              <a:rPr lang="hr-HR" sz="1200" i="0" dirty="0">
                <a:effectLst/>
                <a:latin typeface="Abadi" panose="020F0502020204030204" pitchFamily="34" charset="0"/>
              </a:rPr>
              <a:t>Animacija i video rad: Miloš Tomić</a:t>
            </a:r>
            <a:br>
              <a:rPr lang="hr-HR" sz="1200" i="0" dirty="0">
                <a:effectLst/>
                <a:latin typeface="Abadi" panose="020F0502020204030204" pitchFamily="34" charset="0"/>
              </a:rPr>
            </a:br>
            <a:r>
              <a:rPr lang="hr-HR" sz="1200" i="0" dirty="0">
                <a:effectLst/>
                <a:latin typeface="Abadi" panose="020F0502020204030204" pitchFamily="34" charset="0"/>
              </a:rPr>
              <a:t>Svjetlo: Petar Pavin</a:t>
            </a:r>
            <a:br>
              <a:rPr lang="hr-HR" sz="1200" i="0" dirty="0">
                <a:effectLst/>
                <a:latin typeface="Abadi" panose="020F0502020204030204" pitchFamily="34" charset="0"/>
              </a:rPr>
            </a:br>
            <a:r>
              <a:rPr lang="hr-HR" sz="1200" i="0" dirty="0">
                <a:effectLst/>
                <a:latin typeface="Abadi" panose="020F0502020204030204" pitchFamily="34" charset="0"/>
              </a:rPr>
              <a:t>Izvođači: Martina Hrlić Rogić, Noah Miculinić, Tena Palijan, Jura Ruža i Martina Terzić</a:t>
            </a:r>
          </a:p>
          <a:p>
            <a:pPr marL="0" indent="0">
              <a:buNone/>
            </a:pPr>
            <a:br>
              <a:rPr lang="hr-HR" sz="1800" i="0" dirty="0">
                <a:effectLst/>
                <a:latin typeface="Abadi" panose="020F0502020204030204" pitchFamily="34" charset="0"/>
              </a:rPr>
            </a:br>
            <a:r>
              <a:rPr lang="hr-HR" sz="1800" b="1" i="0" dirty="0">
                <a:effectLst/>
                <a:latin typeface="Abadi" panose="020F0502020204030204" pitchFamily="34" charset="0"/>
              </a:rPr>
              <a:t>Crne ovce (Rijeka, 2024.)</a:t>
            </a:r>
          </a:p>
          <a:p>
            <a:pPr marL="457200" lvl="1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hr-HR" sz="1200" i="0" dirty="0">
                <a:effectLst/>
                <a:latin typeface="Abadi" panose="020F0502020204030204" pitchFamily="34" charset="0"/>
              </a:rPr>
              <a:t>Koncept i umjetničko vodstvo: Ivana Peranić</a:t>
            </a:r>
            <a:br>
              <a:rPr lang="hr-HR" sz="1200" i="0" dirty="0">
                <a:effectLst/>
                <a:latin typeface="Abadi" panose="020F0502020204030204" pitchFamily="34" charset="0"/>
              </a:rPr>
            </a:br>
            <a:r>
              <a:rPr lang="hr-HR" sz="1200" i="0" dirty="0">
                <a:effectLst/>
                <a:latin typeface="Abadi" panose="020F0502020204030204" pitchFamily="34" charset="0"/>
              </a:rPr>
              <a:t>Izvođači: Jura Ruža i Martina Terzić</a:t>
            </a:r>
          </a:p>
          <a:p>
            <a:pPr marL="457200" lvl="1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hr-HR" sz="1200" i="0" dirty="0">
                <a:effectLst/>
                <a:latin typeface="Abadi" panose="020F0502020204030204" pitchFamily="34" charset="0"/>
              </a:rPr>
              <a:t>Snimatelj: Enver Krivac</a:t>
            </a:r>
          </a:p>
          <a:p>
            <a:pPr marL="457200" lvl="1" indent="0">
              <a:buNone/>
            </a:pPr>
            <a:br>
              <a:rPr lang="hr-HR" sz="1200" i="0" dirty="0">
                <a:effectLst/>
                <a:latin typeface="Abadi" panose="020F0502020204030204" pitchFamily="34" charset="0"/>
              </a:rPr>
            </a:br>
            <a:endParaRPr lang="hr-HR" sz="1200" i="0" dirty="0">
              <a:effectLst/>
              <a:latin typeface="Abadi" panose="020F0502020204030204" pitchFamily="34" charset="0"/>
            </a:endParaRPr>
          </a:p>
          <a:p>
            <a:pPr marL="457200" lvl="1" indent="0">
              <a:buNone/>
            </a:pPr>
            <a:r>
              <a:rPr lang="hr-HR" sz="1200" b="1" i="0" dirty="0">
                <a:effectLst/>
                <a:latin typeface="Abadi" panose="020F0502020204030204" pitchFamily="34" charset="0"/>
              </a:rPr>
              <a:t>Produkcija: </a:t>
            </a:r>
            <a:r>
              <a:rPr lang="hr-HR" sz="1200" i="0" dirty="0">
                <a:effectLst/>
                <a:latin typeface="Abadi" panose="020F0502020204030204" pitchFamily="34" charset="0"/>
              </a:rPr>
              <a:t>Kreativni laboratorij suvremenog kazališta KRILA</a:t>
            </a:r>
          </a:p>
          <a:p>
            <a:pPr marL="457200" lvl="1" indent="0">
              <a:buNone/>
            </a:pPr>
            <a:r>
              <a:rPr lang="hr-HR" sz="1200" b="1" i="0" dirty="0">
                <a:effectLst/>
                <a:latin typeface="Abadi" panose="020F0502020204030204" pitchFamily="34" charset="0"/>
              </a:rPr>
              <a:t>Financijska podrška: </a:t>
            </a:r>
            <a:r>
              <a:rPr lang="hr-HR" sz="1200" i="0" dirty="0">
                <a:effectLst/>
                <a:latin typeface="Abadi" panose="020F0502020204030204" pitchFamily="34" charset="0"/>
              </a:rPr>
              <a:t>Grad Rijeka, Ministarstvo kulture i medija RH, Zaklada kultura nova</a:t>
            </a:r>
          </a:p>
          <a:p>
            <a:pPr marL="457200" lvl="1" indent="0">
              <a:buNone/>
            </a:pPr>
            <a:r>
              <a:rPr lang="hr-HR" sz="1200" b="1" i="0" dirty="0">
                <a:effectLst/>
                <a:latin typeface="Abadi" panose="020F0502020204030204" pitchFamily="34" charset="0"/>
              </a:rPr>
              <a:t>Logistička podrška: </a:t>
            </a:r>
            <a:r>
              <a:rPr lang="hr-HR" sz="1200" i="0" dirty="0">
                <a:effectLst/>
                <a:latin typeface="Abadi" panose="020F0502020204030204" pitchFamily="34" charset="0"/>
              </a:rPr>
              <a:t>HKD na Sušaku i Muzej moderne i suvremene umjetnosti (Kamov rezidencija)</a:t>
            </a:r>
          </a:p>
          <a:p>
            <a:endParaRPr lang="hr-HR" sz="1200" dirty="0"/>
          </a:p>
        </p:txBody>
      </p:sp>
    </p:spTree>
    <p:extLst>
      <p:ext uri="{BB962C8B-B14F-4D97-AF65-F5344CB8AC3E}">
        <p14:creationId xmlns:p14="http://schemas.microsoft.com/office/powerpoint/2010/main" val="815637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9E41E-F0A9-D226-79E8-6529255B3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0B9A8-2254-E71F-28C0-189BCCC8E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89022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B9E4BA-1080-C119-B104-A7E9DBA88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Video najava Miloša Tomića iz 2023.</a:t>
            </a:r>
          </a:p>
        </p:txBody>
      </p:sp>
      <p:pic>
        <p:nvPicPr>
          <p:cNvPr id="4" name="tizer rijeka radionica">
            <a:hlinkClick r:id="" action="ppaction://media"/>
            <a:extLst>
              <a:ext uri="{FF2B5EF4-FFF2-40B4-BE49-F238E27FC236}">
                <a16:creationId xmlns:a16="http://schemas.microsoft.com/office/drawing/2014/main" id="{EC467037-DD79-0835-DCB3-9C8E8B4EBC9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07933" y="980309"/>
            <a:ext cx="7347537" cy="489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59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dancing in front of a curtain&#10;&#10;Description automatically generated">
            <a:extLst>
              <a:ext uri="{FF2B5EF4-FFF2-40B4-BE49-F238E27FC236}">
                <a16:creationId xmlns:a16="http://schemas.microsoft.com/office/drawing/2014/main" id="{F693186C-B9FB-07EE-6268-270EBC47A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" r="-1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F3966BF9-FD93-C436-93DE-756FB3FEA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sz="1400" dirty="0">
                <a:solidFill>
                  <a:schemeClr val="accent2"/>
                </a:solidFill>
                <a:latin typeface="Abadi" panose="020B0604020104020204" pitchFamily="34" charset="0"/>
              </a:rPr>
              <a:t>Metodologije i stvaralački alati</a:t>
            </a:r>
          </a:p>
          <a:p>
            <a:r>
              <a:rPr lang="hr-HR" sz="1400" dirty="0">
                <a:latin typeface="Abadi" panose="020B0604020104020204" pitchFamily="34" charset="0"/>
              </a:rPr>
              <a:t>Koreografsko-izvedbena metodologija zrcaljenja</a:t>
            </a:r>
          </a:p>
          <a:p>
            <a:r>
              <a:rPr lang="hr-HR" sz="1400" dirty="0">
                <a:latin typeface="Abadi" panose="020B0604020104020204" pitchFamily="34" charset="0"/>
              </a:rPr>
              <a:t>Stop-trik animacija</a:t>
            </a:r>
          </a:p>
          <a:p>
            <a:r>
              <a:rPr lang="hr-HR" sz="1400" dirty="0">
                <a:latin typeface="Abadi" panose="020B0604020104020204" pitchFamily="34" charset="0"/>
              </a:rPr>
              <a:t>Video projekcije na scenografiju</a:t>
            </a:r>
          </a:p>
          <a:p>
            <a:r>
              <a:rPr lang="hr-HR" sz="1400" dirty="0">
                <a:latin typeface="Abadi" panose="020B0604020104020204" pitchFamily="34" charset="0"/>
              </a:rPr>
              <a:t>Scenografija kao izvedbeni partner</a:t>
            </a:r>
          </a:p>
          <a:p>
            <a:r>
              <a:rPr lang="hr-HR" sz="1400" dirty="0">
                <a:latin typeface="Abadi" panose="020B0604020104020204" pitchFamily="34" charset="0"/>
              </a:rPr>
              <a:t>Tijelo kao metafora dubokih psiholoških procesa</a:t>
            </a:r>
          </a:p>
          <a:p>
            <a:r>
              <a:rPr lang="hr-HR" sz="1400" dirty="0">
                <a:latin typeface="Abadi" panose="020B0604020104020204" pitchFamily="34" charset="0"/>
              </a:rPr>
              <a:t>Autentični pokret</a:t>
            </a:r>
          </a:p>
          <a:p>
            <a:pPr marL="0" indent="0">
              <a:buNone/>
            </a:pPr>
            <a:r>
              <a:rPr lang="hr-HR" sz="1400" dirty="0">
                <a:solidFill>
                  <a:schemeClr val="accent2"/>
                </a:solidFill>
                <a:latin typeface="Abadi" panose="020B0604020104020204" pitchFamily="34" charset="0"/>
              </a:rPr>
              <a:t>Teme</a:t>
            </a:r>
          </a:p>
          <a:p>
            <a:r>
              <a:rPr lang="hr-HR" sz="1400" dirty="0">
                <a:latin typeface="Abadi" panose="020B0604020104020204" pitchFamily="34" charset="0"/>
              </a:rPr>
              <a:t>dualnosti postojanja </a:t>
            </a:r>
            <a:r>
              <a:rPr lang="hr-HR" sz="1400" b="0" i="0" dirty="0">
                <a:effectLst/>
                <a:latin typeface="Abadi" panose="020B0604020104020204" pitchFamily="34" charset="0"/>
              </a:rPr>
              <a:t>(duh/tijelo, čovjek/zvjer, Više ja/Niže ja, svjesno/nesvjesno)</a:t>
            </a:r>
          </a:p>
          <a:p>
            <a:r>
              <a:rPr lang="hr-HR" sz="1400" dirty="0">
                <a:latin typeface="Abadi" panose="020B0604020104020204" pitchFamily="34" charset="0"/>
              </a:rPr>
              <a:t>n</a:t>
            </a:r>
            <a:r>
              <a:rPr lang="hr-HR" sz="1400" b="0" i="0" dirty="0">
                <a:effectLst/>
                <a:latin typeface="Abadi" panose="020B0604020104020204" pitchFamily="34" charset="0"/>
              </a:rPr>
              <a:t>esvjesni sadržaji koji isplivavaju na površinu: linija predaka, crne ovce, primordialno vrijeme, međuljudski odnosi kao mjesta rana i rasta</a:t>
            </a:r>
          </a:p>
          <a:p>
            <a:endParaRPr lang="hr-HR" sz="1400" b="0" i="0" dirty="0">
              <a:effectLst/>
              <a:latin typeface="Abadi" panose="020B0604020104020204" pitchFamily="34" charset="0"/>
            </a:endParaRPr>
          </a:p>
          <a:p>
            <a:pPr>
              <a:buFontTx/>
              <a:buChar char="-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60022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73FCCC-B965-64F4-2BB0-15A51C9E0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E496A472-153B-F9B0-4043-FC0EF270D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110899"/>
            <a:ext cx="4243589" cy="332066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r-HR" sz="2200" b="1" dirty="0">
                <a:latin typeface="Abadi" panose="020F0502020204030204" pitchFamily="34" charset="0"/>
              </a:rPr>
              <a:t>Sjećanja budućnosti </a:t>
            </a:r>
          </a:p>
          <a:p>
            <a:pPr marL="0" indent="0">
              <a:buNone/>
            </a:pPr>
            <a:endParaRPr lang="hr-HR" sz="2200" b="1" dirty="0">
              <a:latin typeface="Abadi" panose="020F0502020204030204" pitchFamily="34" charset="0"/>
            </a:endParaRPr>
          </a:p>
          <a:p>
            <a:pPr marL="457200" lvl="1" indent="0">
              <a:lnSpc>
                <a:spcPct val="160000"/>
              </a:lnSpc>
              <a:buNone/>
            </a:pPr>
            <a:r>
              <a:rPr lang="hr-HR" sz="1200" i="0" dirty="0">
                <a:solidFill>
                  <a:schemeClr val="accent2"/>
                </a:solidFill>
                <a:effectLst/>
                <a:latin typeface="Abadi" panose="020F0502020204030204" pitchFamily="34" charset="0"/>
              </a:rPr>
              <a:t>Koncept, režija i koreografija: </a:t>
            </a:r>
            <a:r>
              <a:rPr lang="hr-HR" sz="1200" i="0" dirty="0">
                <a:effectLst/>
                <a:latin typeface="Abadi" panose="020F0502020204030204" pitchFamily="34" charset="0"/>
              </a:rPr>
              <a:t>Ivana Peranić</a:t>
            </a:r>
            <a:br>
              <a:rPr lang="hr-HR" sz="1200" i="0" dirty="0">
                <a:effectLst/>
                <a:latin typeface="Abadi" panose="020F0502020204030204" pitchFamily="34" charset="0"/>
              </a:rPr>
            </a:br>
            <a:r>
              <a:rPr lang="hr-HR" sz="1200" i="0" dirty="0">
                <a:solidFill>
                  <a:schemeClr val="accent2"/>
                </a:solidFill>
                <a:effectLst/>
                <a:latin typeface="Abadi" panose="020F0502020204030204" pitchFamily="34" charset="0"/>
              </a:rPr>
              <a:t>Glazba i video rad: </a:t>
            </a:r>
            <a:r>
              <a:rPr lang="hr-HR" sz="1200" i="0" dirty="0">
                <a:effectLst/>
                <a:latin typeface="Abadi" panose="020F0502020204030204" pitchFamily="34" charset="0"/>
              </a:rPr>
              <a:t>Enver Krivac</a:t>
            </a:r>
            <a:br>
              <a:rPr lang="hr-HR" sz="1200" i="0" dirty="0">
                <a:effectLst/>
                <a:latin typeface="Abadi" panose="020F0502020204030204" pitchFamily="34" charset="0"/>
              </a:rPr>
            </a:br>
            <a:r>
              <a:rPr lang="hr-HR" sz="1200" i="0" dirty="0">
                <a:solidFill>
                  <a:schemeClr val="accent2"/>
                </a:solidFill>
                <a:effectLst/>
                <a:latin typeface="Abadi" panose="020F0502020204030204" pitchFamily="34" charset="0"/>
              </a:rPr>
              <a:t>Svjetlo: </a:t>
            </a:r>
            <a:r>
              <a:rPr lang="hr-HR" sz="1200" i="0" dirty="0">
                <a:effectLst/>
                <a:latin typeface="Abadi" panose="020F0502020204030204" pitchFamily="34" charset="0"/>
              </a:rPr>
              <a:t>David Dubrović</a:t>
            </a:r>
            <a:br>
              <a:rPr lang="hr-HR" sz="1200" i="0" dirty="0">
                <a:effectLst/>
                <a:latin typeface="Abadi" panose="020F0502020204030204" pitchFamily="34" charset="0"/>
              </a:rPr>
            </a:br>
            <a:r>
              <a:rPr lang="hr-HR" sz="1200" i="0" dirty="0">
                <a:solidFill>
                  <a:schemeClr val="accent2"/>
                </a:solidFill>
                <a:effectLst/>
                <a:latin typeface="Abadi" panose="020F0502020204030204" pitchFamily="34" charset="0"/>
              </a:rPr>
              <a:t>Izvođači: </a:t>
            </a:r>
            <a:r>
              <a:rPr lang="hr-HR" sz="1200" i="0" dirty="0">
                <a:effectLst/>
                <a:latin typeface="Abadi" panose="020F0502020204030204" pitchFamily="34" charset="0"/>
              </a:rPr>
              <a:t>Martina Hrlić Rogić, Noah Miculinić, Jura Ruža i Martina Terzić</a:t>
            </a:r>
          </a:p>
          <a:p>
            <a:pPr marL="457200" lvl="1" indent="0">
              <a:lnSpc>
                <a:spcPct val="160000"/>
              </a:lnSpc>
              <a:buNone/>
            </a:pPr>
            <a:endParaRPr lang="hr-HR" sz="1200" i="0" dirty="0">
              <a:effectLst/>
              <a:latin typeface="Abadi" panose="020F0502020204030204" pitchFamily="34" charset="0"/>
            </a:endParaRPr>
          </a:p>
          <a:p>
            <a:pPr marL="0" indent="0">
              <a:buNone/>
            </a:pPr>
            <a:r>
              <a:rPr lang="hr-HR" sz="1200" dirty="0">
                <a:solidFill>
                  <a:schemeClr val="accent2"/>
                </a:solidFill>
                <a:latin typeface="Abadi" panose="020B0604020104020204" pitchFamily="34" charset="0"/>
              </a:rPr>
              <a:t>I. Premijera </a:t>
            </a:r>
            <a:r>
              <a:rPr lang="hr-HR" sz="1200" dirty="0">
                <a:latin typeface="Abadi" panose="020B0604020104020204" pitchFamily="34" charset="0"/>
              </a:rPr>
              <a:t>24. i repriza 26. ožujka 2025. </a:t>
            </a:r>
            <a:r>
              <a:rPr lang="hr-HR" sz="1200" dirty="0">
                <a:solidFill>
                  <a:schemeClr val="accent2"/>
                </a:solidFill>
                <a:latin typeface="Abadi" panose="020B0604020104020204" pitchFamily="34" charset="0"/>
              </a:rPr>
              <a:t>u Rijeci</a:t>
            </a:r>
            <a:endParaRPr lang="hr-HR" sz="1200" b="0" i="0" dirty="0">
              <a:solidFill>
                <a:schemeClr val="accent2"/>
              </a:solidFill>
              <a:effectLst/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hr-HR" sz="1200" b="0" i="0" dirty="0">
                <a:solidFill>
                  <a:schemeClr val="accent2"/>
                </a:solidFill>
                <a:effectLst/>
                <a:latin typeface="Abadi" panose="020B0604020104020204" pitchFamily="34" charset="0"/>
              </a:rPr>
              <a:t>II. Izvedbe u Osijeku </a:t>
            </a:r>
            <a:r>
              <a:rPr lang="hr-HR" sz="1200" b="0" i="0" dirty="0">
                <a:effectLst/>
                <a:latin typeface="Abadi" panose="020B0604020104020204" pitchFamily="34" charset="0"/>
              </a:rPr>
              <a:t>u sklopu Osječkog kulturnog ljeta (srpanj/kolovoz 2025.)</a:t>
            </a:r>
          </a:p>
          <a:p>
            <a:pPr marL="0" indent="0">
              <a:buNone/>
            </a:pPr>
            <a:r>
              <a:rPr lang="hr-HR" sz="1200" dirty="0">
                <a:solidFill>
                  <a:schemeClr val="accent2"/>
                </a:solidFill>
                <a:latin typeface="Abadi" panose="020B0604020104020204" pitchFamily="34" charset="0"/>
              </a:rPr>
              <a:t>III. Radionica </a:t>
            </a:r>
            <a:r>
              <a:rPr lang="hr-HR" sz="1200" dirty="0">
                <a:latin typeface="Abadi" panose="020B0604020104020204" pitchFamily="34" charset="0"/>
              </a:rPr>
              <a:t>metodologija korištenih u predstavi </a:t>
            </a:r>
            <a:r>
              <a:rPr lang="hr-HR" sz="1200" dirty="0">
                <a:solidFill>
                  <a:schemeClr val="accent2"/>
                </a:solidFill>
                <a:latin typeface="Abadi" panose="020B0604020104020204" pitchFamily="34" charset="0"/>
              </a:rPr>
              <a:t>u Varaždinu</a:t>
            </a:r>
            <a:r>
              <a:rPr lang="hr-HR" sz="1200" dirty="0">
                <a:latin typeface="Abadi" panose="020B0604020104020204" pitchFamily="34" charset="0"/>
              </a:rPr>
              <a:t> (listopad/studeni 2025.)</a:t>
            </a:r>
            <a:endParaRPr lang="hr-HR" sz="1200" b="0" i="0" dirty="0">
              <a:effectLst/>
              <a:latin typeface="Abadi" panose="020B0604020104020204" pitchFamily="34" charset="0"/>
            </a:endParaRPr>
          </a:p>
          <a:p>
            <a:pPr>
              <a:buFontTx/>
              <a:buChar char="-"/>
            </a:pPr>
            <a:endParaRPr lang="en-US" sz="1200" dirty="0"/>
          </a:p>
        </p:txBody>
      </p:sp>
      <p:pic>
        <p:nvPicPr>
          <p:cNvPr id="6" name="Picture 5" descr="A group of people reaching for each other&#10;&#10;Description automatically generated">
            <a:extLst>
              <a:ext uri="{FF2B5EF4-FFF2-40B4-BE49-F238E27FC236}">
                <a16:creationId xmlns:a16="http://schemas.microsoft.com/office/drawing/2014/main" id="{406F45BF-624B-B4A9-6808-EC7C0EF3C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9" r="13992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18785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1667</TotalTime>
  <Words>291</Words>
  <Application>Microsoft Office PowerPoint</Application>
  <PresentationFormat>Widescreen</PresentationFormat>
  <Paragraphs>33</Paragraphs>
  <Slides>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Abadi</vt:lpstr>
      <vt:lpstr>Aptos</vt:lpstr>
      <vt:lpstr>Aptos Display</vt:lpstr>
      <vt:lpstr>Arial</vt:lpstr>
      <vt:lpstr>Office Theme</vt:lpstr>
      <vt:lpstr>Sjećanja budućnosti </vt:lpstr>
      <vt:lpstr>Umjetnička istraživanja</vt:lpstr>
      <vt:lpstr>PowerPoint Presentation</vt:lpstr>
      <vt:lpstr>Video najava Miloša Tomića iz 2023.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Kamilo Correa Peranić</dc:creator>
  <cp:lastModifiedBy>Kamilo Correa Peranić</cp:lastModifiedBy>
  <cp:revision>2</cp:revision>
  <dcterms:created xsi:type="dcterms:W3CDTF">2025-02-12T12:53:03Z</dcterms:created>
  <dcterms:modified xsi:type="dcterms:W3CDTF">2025-02-13T16:40:19Z</dcterms:modified>
</cp:coreProperties>
</file>